
<file path=[Content_Types].xml><?xml version="1.0" encoding="utf-8"?>
<Types xmlns="http://schemas.openxmlformats.org/package/2006/content-types">
  <Default ContentType="image/jpeg" Extension="jpg"/>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8" roundtripDataSignature="AMtx7mhUuUF76vEH7tiUBmyLfCIFX/+a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customschemas.google.com/relationships/presentationmetadata" Target="meta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the next series of slides, we're going to look at examples of wheels, inclined planes, wedges, and screws and how they can be incorporated into your overall </a:t>
            </a:r>
            <a:r>
              <a:rPr lang="en-US"/>
              <a:t>Super-Lift</a:t>
            </a:r>
            <a:r>
              <a:rPr lang="en-US" sz="1200">
                <a:solidFill>
                  <a:schemeClr val="dk1"/>
                </a:solidFill>
                <a:latin typeface="Calibri"/>
                <a:ea typeface="Calibri"/>
                <a:cs typeface="Calibri"/>
                <a:sym typeface="Calibri"/>
              </a:rPr>
              <a:t> design.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Now, let's get back on the example of loading a refrigerator into the back of a truck. The work you do on the refrigerator pushing it up the inclined plane is the same as the work you had to do to lift it straight up into the truck. However, the inclined plane basically allowed us to apply a smaller force over a greater distance when getting it up into the truck. This allowed us a lot more mechanical advantage.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Of course, combining inclined planes with other simple machines to move or lift the load gives you even more mechanical advantage than one or the other alone.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00" name="Google Shape;30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wedge is a double inclined plane that moves. Examples include doorstops, knives, chisels, and plows.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20" name="Google Shape;32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screw is an inclined plane wrapped in a spiral around the cylindrical post. Examples include lids to jars, bolts, threaded nuts, and even water lifting devices used by Archimedes back in the third century BC.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8" name="Google Shape;358;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It is important to point out that with screws, the mechanical advantage is related to the spacing of the threads. The mechanical advantage is larger if the threads are closer together. However, it takes more turns of the screw to drive into a material or to do the work of lifting a load.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81" name="Google Shape;381;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Take a moment to see how many simple machines you can identify in the following </a:t>
            </a:r>
            <a:r>
              <a:rPr lang="en-US"/>
              <a:t>Super-Lift</a:t>
            </a:r>
            <a:r>
              <a:rPr lang="en-US" sz="1200">
                <a:solidFill>
                  <a:schemeClr val="dk1"/>
                </a:solidFill>
                <a:latin typeface="Calibri"/>
                <a:ea typeface="Calibri"/>
                <a:cs typeface="Calibri"/>
                <a:sym typeface="Calibri"/>
              </a:rPr>
              <a:t> entries. Remember, it is important that you utilize as many of these simple machines into your design as you can.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02" name="Google Shape;40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It's important to remember that our most effective </a:t>
            </a:r>
            <a:r>
              <a:rPr lang="en-US"/>
              <a:t>Super-Lift</a:t>
            </a:r>
            <a:r>
              <a:rPr lang="en-US" sz="1200">
                <a:solidFill>
                  <a:schemeClr val="dk1"/>
                </a:solidFill>
                <a:latin typeface="Calibri"/>
                <a:ea typeface="Calibri"/>
                <a:cs typeface="Calibri"/>
                <a:sym typeface="Calibri"/>
              </a:rPr>
              <a:t> designs incorporate components from many of the six simple machines. Are you up for the challenge of doing the same?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45" name="Google Shape;445;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wheel and an axle is a simple machine consisting of an axle attached to the center of a larger wheel so that the wheel and the axle rotate together. Doorknobs, wrenches, Ferris wheels, screwdrivers, and stirring wheels are all examples of wheels and axles.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77" name="Google Shape;17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You may notice in your kits these circular bobbins. These are examples of wheels for your </a:t>
            </a:r>
            <a:r>
              <a:rPr lang="en-US"/>
              <a:t>Super-Lift</a:t>
            </a:r>
            <a:r>
              <a:rPr lang="en-US" sz="1200">
                <a:solidFill>
                  <a:schemeClr val="dk1"/>
                </a:solidFill>
                <a:latin typeface="Calibri"/>
                <a:ea typeface="Calibri"/>
                <a:cs typeface="Calibri"/>
                <a:sym typeface="Calibri"/>
              </a:rPr>
              <a:t>. They can also be incorporated into the pulley designs.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01" name="Google Shape;20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Wheels can be incorporated into your </a:t>
            </a:r>
            <a:r>
              <a:rPr lang="en-US"/>
              <a:t>Super-Lift</a:t>
            </a:r>
            <a:r>
              <a:rPr lang="en-US" sz="1200">
                <a:solidFill>
                  <a:schemeClr val="dk1"/>
                </a:solidFill>
                <a:latin typeface="Calibri"/>
                <a:ea typeface="Calibri"/>
                <a:cs typeface="Calibri"/>
                <a:sym typeface="Calibri"/>
              </a:rPr>
              <a:t> design to reduce friction in the overall system. This allows the transmission of force to happen more efficiently when lifting a load.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14" name="Google Shape;21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Have you ever noticed how objects with wheels are a lot easier to move than objects that we have to slide across the floor? That's because it takes a lot less force to move objects that are on wheels than objects that are not on wheels. So utilize this in the overall design of your </a:t>
            </a:r>
            <a:r>
              <a:rPr lang="en-US"/>
              <a:t>Super-Lift</a:t>
            </a:r>
            <a:r>
              <a:rPr lang="en-US" sz="1200">
                <a:solidFill>
                  <a:schemeClr val="dk1"/>
                </a:solidFill>
                <a:latin typeface="Calibri"/>
                <a:ea typeface="Calibri"/>
                <a:cs typeface="Calibri"/>
                <a:sym typeface="Calibri"/>
              </a:rPr>
              <a:t> where you can.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33" name="Google Shape;23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US" sz="1200">
                <a:solidFill>
                  <a:srgbClr val="000000"/>
                </a:solidFill>
                <a:latin typeface="Calibri"/>
                <a:ea typeface="Calibri"/>
                <a:cs typeface="Calibri"/>
                <a:sym typeface="Calibri"/>
              </a:rPr>
              <a:t>A wheel can be used as part of a more complex system, allowing the </a:t>
            </a:r>
            <a:r>
              <a:rPr lang="en-US">
                <a:solidFill>
                  <a:srgbClr val="000000"/>
                </a:solidFill>
              </a:rPr>
              <a:t>axle</a:t>
            </a:r>
            <a:r>
              <a:rPr lang="en-US" sz="1200">
                <a:solidFill>
                  <a:srgbClr val="000000"/>
                </a:solidFill>
                <a:latin typeface="Calibri"/>
                <a:ea typeface="Calibri"/>
                <a:cs typeface="Calibri"/>
                <a:sym typeface="Calibri"/>
              </a:rPr>
              <a:t> to become part of the machine. </a:t>
            </a:r>
            <a:endParaRPr sz="1200">
              <a:latin typeface="Calibri"/>
              <a:ea typeface="Calibri"/>
              <a:cs typeface="Calibri"/>
              <a:sym typeface="Calibri"/>
            </a:endParaRPr>
          </a:p>
          <a:p>
            <a:pPr indent="0" lvl="0" marL="0" rtl="0" algn="l">
              <a:spcBef>
                <a:spcPts val="0"/>
              </a:spcBef>
              <a:spcAft>
                <a:spcPts val="0"/>
              </a:spcAft>
              <a:buNone/>
            </a:pPr>
            <a:r>
              <a:t/>
            </a:r>
            <a:endParaRPr/>
          </a:p>
        </p:txBody>
      </p:sp>
      <p:sp>
        <p:nvSpPr>
          <p:cNvPr id="248" name="Google Shape;24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Inclined planes are simple machines that are straight, slanted surfaces. A ramp is a great example of an inclined plane.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70" name="Google Shape;270;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Consider the following example of trying to load a refrigerator into the back of a truck. You might find that it requires a lot less effort force to push or pull the refrigerator up an inclined plane than it does to lift the refrigerator straight up and into the back of the truck.</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84" name="Google Shape;28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2"/>
          <p:cNvSpPr/>
          <p:nvPr>
            <p:ph idx="2" type="pic"/>
          </p:nvPr>
        </p:nvSpPr>
        <p:spPr>
          <a:xfrm>
            <a:off x="5183188" y="987425"/>
            <a:ext cx="6172200" cy="4873625"/>
          </a:xfrm>
          <a:prstGeom prst="rect">
            <a:avLst/>
          </a:prstGeom>
          <a:noFill/>
          <a:ln>
            <a:noFill/>
          </a:ln>
        </p:spPr>
      </p:sp>
      <p:sp>
        <p:nvSpPr>
          <p:cNvPr id="68" name="Google Shape;68;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2.jp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jp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5.gif"/><Relationship Id="rId5"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5.gif"/><Relationship Id="rId5"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jpg"/><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video game screen with a purple sky and a large pink circle&#10;&#10;Description automatically generated with medium confidence"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1"/>
          <p:cNvSpPr txBox="1"/>
          <p:nvPr/>
        </p:nvSpPr>
        <p:spPr>
          <a:xfrm>
            <a:off x="-3" y="152350"/>
            <a:ext cx="12192000" cy="523200"/>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a:t>
            </a:r>
            <a:r>
              <a:rPr lang="en-US" sz="2800">
                <a:solidFill>
                  <a:schemeClr val="lt1"/>
                </a:solidFill>
                <a:latin typeface="Calibri"/>
                <a:ea typeface="Calibri"/>
                <a:cs typeface="Calibri"/>
                <a:sym typeface="Calibri"/>
              </a:rPr>
              <a:t>S</a:t>
            </a:r>
            <a:r>
              <a:rPr b="0" i="0" lang="en-US" sz="2800" u="none" cap="none" strike="noStrike">
                <a:solidFill>
                  <a:schemeClr val="lt1"/>
                </a:solidFill>
                <a:latin typeface="Calibri"/>
                <a:ea typeface="Calibri"/>
                <a:cs typeface="Calibri"/>
                <a:sym typeface="Calibri"/>
              </a:rPr>
              <a:t>imple </a:t>
            </a:r>
            <a:r>
              <a:rPr lang="en-US" sz="2800">
                <a:solidFill>
                  <a:schemeClr val="lt1"/>
                </a:solidFill>
                <a:latin typeface="Calibri"/>
                <a:ea typeface="Calibri"/>
                <a:cs typeface="Calibri"/>
                <a:sym typeface="Calibri"/>
              </a:rPr>
              <a:t>M</a:t>
            </a:r>
            <a:r>
              <a:rPr b="0" i="0" lang="en-US" sz="2800" u="none" cap="none" strike="noStrike">
                <a:solidFill>
                  <a:schemeClr val="lt1"/>
                </a:solidFill>
                <a:latin typeface="Calibri"/>
                <a:ea typeface="Calibri"/>
                <a:cs typeface="Calibri"/>
                <a:sym typeface="Calibri"/>
              </a:rPr>
              <a:t>echanical </a:t>
            </a:r>
            <a:r>
              <a:rPr lang="en-US" sz="2800">
                <a:solidFill>
                  <a:schemeClr val="lt1"/>
                </a:solidFill>
                <a:latin typeface="Calibri"/>
                <a:ea typeface="Calibri"/>
                <a:cs typeface="Calibri"/>
                <a:sym typeface="Calibri"/>
              </a:rPr>
              <a:t>M</a:t>
            </a:r>
            <a:r>
              <a:rPr b="0" i="0" lang="en-US" sz="2800" u="none" cap="none" strike="noStrike">
                <a:solidFill>
                  <a:schemeClr val="lt1"/>
                </a:solidFill>
                <a:latin typeface="Calibri"/>
                <a:ea typeface="Calibri"/>
                <a:cs typeface="Calibri"/>
                <a:sym typeface="Calibri"/>
              </a:rPr>
              <a:t>achines in the </a:t>
            </a:r>
            <a:r>
              <a:rPr lang="en-US" sz="2800">
                <a:solidFill>
                  <a:srgbClr val="FEE599"/>
                </a:solidFill>
                <a:latin typeface="Calibri"/>
                <a:ea typeface="Calibri"/>
                <a:cs typeface="Calibri"/>
                <a:sym typeface="Calibri"/>
              </a:rPr>
              <a:t>Super-Lift</a:t>
            </a:r>
            <a:r>
              <a:rPr b="0" i="0" lang="en-US" sz="2800" u="none" cap="none" strike="noStrike">
                <a:solidFill>
                  <a:srgbClr val="FEE599"/>
                </a:solidFill>
                <a:latin typeface="Calibri"/>
                <a:ea typeface="Calibri"/>
                <a:cs typeface="Calibri"/>
                <a:sym typeface="Calibri"/>
              </a:rPr>
              <a:t> Challenge</a:t>
            </a:r>
            <a:endParaRPr b="0" i="0" sz="3600" u="none" cap="none" strike="noStrike">
              <a:solidFill>
                <a:schemeClr val="lt1"/>
              </a:solidFill>
              <a:latin typeface="Calibri"/>
              <a:ea typeface="Calibri"/>
              <a:cs typeface="Calibri"/>
              <a:sym typeface="Calibri"/>
            </a:endParaRPr>
          </a:p>
        </p:txBody>
      </p:sp>
      <p:sp>
        <p:nvSpPr>
          <p:cNvPr id="91" name="Google Shape;91;p1"/>
          <p:cNvSpPr txBox="1"/>
          <p:nvPr/>
        </p:nvSpPr>
        <p:spPr>
          <a:xfrm>
            <a:off x="3001179" y="1073736"/>
            <a:ext cx="8703024"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u="none" cap="none" strike="noStrike">
                <a:solidFill>
                  <a:schemeClr val="dk1"/>
                </a:solidFill>
                <a:latin typeface="Calibri"/>
                <a:ea typeface="Calibri"/>
                <a:cs typeface="Calibri"/>
                <a:sym typeface="Calibri"/>
              </a:rPr>
              <a:t>Wheels, Inclined Planes,</a:t>
            </a:r>
            <a:endParaRPr/>
          </a:p>
          <a:p>
            <a:pPr indent="0" lvl="0" marL="0" marR="0" rtl="0" algn="l">
              <a:spcBef>
                <a:spcPts val="0"/>
              </a:spcBef>
              <a:spcAft>
                <a:spcPts val="0"/>
              </a:spcAft>
              <a:buNone/>
            </a:pPr>
            <a:r>
              <a:rPr b="1" lang="en-US" sz="6600">
                <a:solidFill>
                  <a:schemeClr val="dk1"/>
                </a:solidFill>
                <a:latin typeface="Calibri"/>
                <a:ea typeface="Calibri"/>
                <a:cs typeface="Calibri"/>
                <a:sym typeface="Calibri"/>
              </a:rPr>
              <a:t>Wedges &amp; Screws</a:t>
            </a:r>
            <a:endParaRPr/>
          </a:p>
        </p:txBody>
      </p:sp>
      <p:pic>
        <p:nvPicPr>
          <p:cNvPr id="92" name="Google Shape;92;p1"/>
          <p:cNvPicPr preferRelativeResize="0"/>
          <p:nvPr/>
        </p:nvPicPr>
        <p:blipFill rotWithShape="1">
          <a:blip r:embed="rId4">
            <a:alphaModFix/>
          </a:blip>
          <a:srcRect b="0" l="0" r="0" t="0"/>
          <a:stretch/>
        </p:blipFill>
        <p:spPr>
          <a:xfrm>
            <a:off x="3709724" y="3474217"/>
            <a:ext cx="4326930" cy="287694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93" name="Google Shape;93;p1"/>
          <p:cNvPicPr preferRelativeResize="0"/>
          <p:nvPr/>
        </p:nvPicPr>
        <p:blipFill rotWithShape="1">
          <a:blip r:embed="rId5">
            <a:alphaModFix/>
          </a:blip>
          <a:srcRect b="0" l="0" r="0" t="0"/>
          <a:stretch/>
        </p:blipFill>
        <p:spPr>
          <a:xfrm rot="-862302">
            <a:off x="7689422" y="3336721"/>
            <a:ext cx="4027722" cy="267800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A video game screen with a purple sky and a large pink circle&#10;&#10;Description automatically generated with medium confidence" id="302" name="Google Shape;302;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3" name="Google Shape;303;p10"/>
          <p:cNvSpPr/>
          <p:nvPr/>
        </p:nvSpPr>
        <p:spPr>
          <a:xfrm flipH="1">
            <a:off x="3255897" y="2360543"/>
            <a:ext cx="7497275" cy="3380475"/>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4" name="Google Shape;304;p10"/>
          <p:cNvPicPr preferRelativeResize="0"/>
          <p:nvPr/>
        </p:nvPicPr>
        <p:blipFill rotWithShape="1">
          <a:blip r:embed="rId4">
            <a:alphaModFix/>
          </a:blip>
          <a:srcRect b="0" l="0" r="0" t="0"/>
          <a:stretch/>
        </p:blipFill>
        <p:spPr>
          <a:xfrm flipH="1">
            <a:off x="10239631" y="1435078"/>
            <a:ext cx="351194" cy="4543863"/>
          </a:xfrm>
          <a:prstGeom prst="rect">
            <a:avLst/>
          </a:prstGeom>
          <a:noFill/>
          <a:ln>
            <a:noFill/>
          </a:ln>
        </p:spPr>
      </p:pic>
      <p:sp>
        <p:nvSpPr>
          <p:cNvPr id="305" name="Google Shape;305;p10"/>
          <p:cNvSpPr/>
          <p:nvPr/>
        </p:nvSpPr>
        <p:spPr>
          <a:xfrm>
            <a:off x="10077284" y="1235783"/>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6" name="Google Shape;306;p10"/>
          <p:cNvCxnSpPr>
            <a:stCxn id="305" idx="1"/>
          </p:cNvCxnSpPr>
          <p:nvPr/>
        </p:nvCxnSpPr>
        <p:spPr>
          <a:xfrm flipH="1">
            <a:off x="5034866" y="1332295"/>
            <a:ext cx="5141400" cy="2242800"/>
          </a:xfrm>
          <a:prstGeom prst="straightConnector1">
            <a:avLst/>
          </a:prstGeom>
          <a:noFill/>
          <a:ln cap="flat" cmpd="sng" w="28575">
            <a:solidFill>
              <a:srgbClr val="0C0C0C"/>
            </a:solidFill>
            <a:prstDash val="solid"/>
            <a:miter lim="800000"/>
            <a:headEnd len="sm" w="sm" type="none"/>
            <a:tailEnd len="sm" w="sm" type="none"/>
          </a:ln>
        </p:spPr>
      </p:cxnSp>
      <p:sp>
        <p:nvSpPr>
          <p:cNvPr id="307" name="Google Shape;307;p10"/>
          <p:cNvSpPr/>
          <p:nvPr/>
        </p:nvSpPr>
        <p:spPr>
          <a:xfrm>
            <a:off x="10332799" y="1486021"/>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8" name="Google Shape;308;p10"/>
          <p:cNvCxnSpPr>
            <a:stCxn id="305" idx="7"/>
          </p:cNvCxnSpPr>
          <p:nvPr/>
        </p:nvCxnSpPr>
        <p:spPr>
          <a:xfrm>
            <a:off x="10654190" y="1332295"/>
            <a:ext cx="1381200" cy="1028100"/>
          </a:xfrm>
          <a:prstGeom prst="straightConnector1">
            <a:avLst/>
          </a:prstGeom>
          <a:noFill/>
          <a:ln cap="flat" cmpd="sng" w="28575">
            <a:solidFill>
              <a:srgbClr val="0C0C0C"/>
            </a:solidFill>
            <a:prstDash val="solid"/>
            <a:miter lim="800000"/>
            <a:headEnd len="sm" w="sm" type="none"/>
            <a:tailEnd len="sm" w="sm" type="none"/>
          </a:ln>
        </p:spPr>
      </p:cxnSp>
      <p:grpSp>
        <p:nvGrpSpPr>
          <p:cNvPr id="309" name="Google Shape;309;p10"/>
          <p:cNvGrpSpPr/>
          <p:nvPr/>
        </p:nvGrpSpPr>
        <p:grpSpPr>
          <a:xfrm rot="-1467470">
            <a:off x="3374360" y="2988982"/>
            <a:ext cx="4543863" cy="1655354"/>
            <a:chOff x="1526098" y="3212628"/>
            <a:chExt cx="4543863" cy="1655354"/>
          </a:xfrm>
        </p:grpSpPr>
        <p:pic>
          <p:nvPicPr>
            <p:cNvPr id="310" name="Google Shape;310;p10"/>
            <p:cNvPicPr preferRelativeResize="0"/>
            <p:nvPr/>
          </p:nvPicPr>
          <p:blipFill rotWithShape="1">
            <a:blip r:embed="rId4">
              <a:alphaModFix/>
            </a:blip>
            <a:srcRect b="0" l="0" r="0" t="0"/>
            <a:stretch/>
          </p:blipFill>
          <p:spPr>
            <a:xfrm flipH="1" rot="-5400000">
              <a:off x="3622432" y="2224324"/>
              <a:ext cx="351194" cy="4543863"/>
            </a:xfrm>
            <a:prstGeom prst="rect">
              <a:avLst/>
            </a:prstGeom>
            <a:noFill/>
            <a:ln>
              <a:noFill/>
            </a:ln>
          </p:spPr>
        </p:pic>
        <p:sp>
          <p:nvSpPr>
            <p:cNvPr id="311" name="Google Shape;311;p10"/>
            <p:cNvSpPr/>
            <p:nvPr/>
          </p:nvSpPr>
          <p:spPr>
            <a:xfrm>
              <a:off x="1829837"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10"/>
            <p:cNvSpPr/>
            <p:nvPr/>
          </p:nvSpPr>
          <p:spPr>
            <a:xfrm>
              <a:off x="3183142"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10"/>
            <p:cNvSpPr/>
            <p:nvPr/>
          </p:nvSpPr>
          <p:spPr>
            <a:xfrm>
              <a:off x="2085352" y="4459193"/>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0"/>
            <p:cNvSpPr/>
            <p:nvPr/>
          </p:nvSpPr>
          <p:spPr>
            <a:xfrm>
              <a:off x="3429118" y="4458095"/>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0"/>
            <p:cNvSpPr/>
            <p:nvPr/>
          </p:nvSpPr>
          <p:spPr>
            <a:xfrm>
              <a:off x="2349973" y="3212628"/>
              <a:ext cx="995417" cy="11080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grpSp>
      <p:sp>
        <p:nvSpPr>
          <p:cNvPr id="316" name="Google Shape;316;p10"/>
          <p:cNvSpPr txBox="1"/>
          <p:nvPr/>
        </p:nvSpPr>
        <p:spPr>
          <a:xfrm>
            <a:off x="3529228" y="603596"/>
            <a:ext cx="6023327" cy="1200329"/>
          </a:xfrm>
          <a:prstGeom prst="rect">
            <a:avLst/>
          </a:prstGeom>
          <a:solidFill>
            <a:srgbClr val="FFD96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Consider combining an inclined plane with other simple machines to move or lift your load.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descr="A cartoon of a mountain with a pink moon in the background&#10;&#10;Description automatically generated" id="322" name="Google Shape;322;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3" name="Google Shape;323;p11"/>
          <p:cNvSpPr txBox="1"/>
          <p:nvPr/>
        </p:nvSpPr>
        <p:spPr>
          <a:xfrm>
            <a:off x="3590379" y="351641"/>
            <a:ext cx="1954702" cy="830997"/>
          </a:xfrm>
          <a:prstGeom prst="rect">
            <a:avLst/>
          </a:prstGeom>
          <a:solidFill>
            <a:srgbClr val="FFD9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Wedge</a:t>
            </a:r>
            <a:endParaRPr/>
          </a:p>
        </p:txBody>
      </p:sp>
      <p:grpSp>
        <p:nvGrpSpPr>
          <p:cNvPr id="324" name="Google Shape;324;p11"/>
          <p:cNvGrpSpPr/>
          <p:nvPr/>
        </p:nvGrpSpPr>
        <p:grpSpPr>
          <a:xfrm>
            <a:off x="3916477" y="1522553"/>
            <a:ext cx="4934465" cy="3812894"/>
            <a:chOff x="2586680" y="949328"/>
            <a:chExt cx="4750938" cy="3557129"/>
          </a:xfrm>
        </p:grpSpPr>
        <p:sp>
          <p:nvSpPr>
            <p:cNvPr id="325" name="Google Shape;325;p11"/>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326" name="Google Shape;326;p11"/>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327" name="Google Shape;327;p11"/>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11"/>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11"/>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11"/>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11"/>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2" name="Google Shape;332;p11"/>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333" name="Google Shape;333;p11"/>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334" name="Google Shape;334;p11"/>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335" name="Google Shape;335;p11"/>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336" name="Google Shape;336;p11"/>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A white rectangular frame with a purple border&#10;&#10;Description automatically generated" id="342" name="Google Shape;342;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3" name="Google Shape;343;p12"/>
          <p:cNvSpPr/>
          <p:nvPr/>
        </p:nvSpPr>
        <p:spPr>
          <a:xfrm>
            <a:off x="625317" y="2648561"/>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44" name="Google Shape;344;p12"/>
          <p:cNvSpPr/>
          <p:nvPr/>
        </p:nvSpPr>
        <p:spPr>
          <a:xfrm>
            <a:off x="3282658" y="2938841"/>
            <a:ext cx="481817" cy="472780"/>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5" name="Google Shape;345;p12"/>
          <p:cNvCxnSpPr>
            <a:stCxn id="346" idx="2"/>
            <a:endCxn id="343" idx="0"/>
          </p:cNvCxnSpPr>
          <p:nvPr/>
        </p:nvCxnSpPr>
        <p:spPr>
          <a:xfrm>
            <a:off x="1086636" y="1123479"/>
            <a:ext cx="0" cy="1525200"/>
          </a:xfrm>
          <a:prstGeom prst="straightConnector1">
            <a:avLst/>
          </a:prstGeom>
          <a:noFill/>
          <a:ln cap="flat" cmpd="sng" w="57150">
            <a:solidFill>
              <a:schemeClr val="dk1"/>
            </a:solidFill>
            <a:prstDash val="solid"/>
            <a:miter lim="800000"/>
            <a:headEnd len="sm" w="sm" type="none"/>
            <a:tailEnd len="sm" w="sm" type="none"/>
          </a:ln>
        </p:spPr>
      </p:cxnSp>
      <p:sp>
        <p:nvSpPr>
          <p:cNvPr id="346" name="Google Shape;346;p12"/>
          <p:cNvSpPr/>
          <p:nvPr/>
        </p:nvSpPr>
        <p:spPr>
          <a:xfrm>
            <a:off x="1086636" y="537047"/>
            <a:ext cx="1186248" cy="1172864"/>
          </a:xfrm>
          <a:prstGeom prst="ellipse">
            <a:avLst/>
          </a:prstGeom>
          <a:solidFill>
            <a:schemeClr val="accen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7" name="Google Shape;347;p12"/>
          <p:cNvCxnSpPr>
            <a:stCxn id="346" idx="6"/>
            <a:endCxn id="344" idx="7"/>
          </p:cNvCxnSpPr>
          <p:nvPr/>
        </p:nvCxnSpPr>
        <p:spPr>
          <a:xfrm>
            <a:off x="2272884" y="1123479"/>
            <a:ext cx="1421100" cy="1884600"/>
          </a:xfrm>
          <a:prstGeom prst="straightConnector1">
            <a:avLst/>
          </a:prstGeom>
          <a:noFill/>
          <a:ln cap="flat" cmpd="sng" w="57150">
            <a:solidFill>
              <a:schemeClr val="dk1"/>
            </a:solidFill>
            <a:prstDash val="solid"/>
            <a:miter lim="800000"/>
            <a:headEnd len="sm" w="sm" type="none"/>
            <a:tailEnd len="sm" w="sm" type="none"/>
          </a:ln>
        </p:spPr>
      </p:cxnSp>
      <p:cxnSp>
        <p:nvCxnSpPr>
          <p:cNvPr id="348" name="Google Shape;348;p12"/>
          <p:cNvCxnSpPr>
            <a:stCxn id="344" idx="5"/>
          </p:cNvCxnSpPr>
          <p:nvPr/>
        </p:nvCxnSpPr>
        <p:spPr>
          <a:xfrm flipH="1">
            <a:off x="2272815" y="3342384"/>
            <a:ext cx="1421100" cy="2343300"/>
          </a:xfrm>
          <a:prstGeom prst="straightConnector1">
            <a:avLst/>
          </a:prstGeom>
          <a:noFill/>
          <a:ln cap="flat" cmpd="sng" w="57150">
            <a:solidFill>
              <a:schemeClr val="dk1"/>
            </a:solidFill>
            <a:prstDash val="solid"/>
            <a:miter lim="800000"/>
            <a:headEnd len="sm" w="sm" type="none"/>
            <a:tailEnd len="sm" w="sm" type="none"/>
          </a:ln>
        </p:spPr>
      </p:cxnSp>
      <p:sp>
        <p:nvSpPr>
          <p:cNvPr id="349" name="Google Shape;349;p12"/>
          <p:cNvSpPr/>
          <p:nvPr/>
        </p:nvSpPr>
        <p:spPr>
          <a:xfrm rot="10800000">
            <a:off x="2491318" y="3008078"/>
            <a:ext cx="720780" cy="359517"/>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12"/>
          <p:cNvSpPr/>
          <p:nvPr/>
        </p:nvSpPr>
        <p:spPr>
          <a:xfrm rot="-5400000">
            <a:off x="764078" y="3679058"/>
            <a:ext cx="645116" cy="68024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12"/>
          <p:cNvSpPr/>
          <p:nvPr/>
        </p:nvSpPr>
        <p:spPr>
          <a:xfrm rot="-7696971">
            <a:off x="2496227" y="1573827"/>
            <a:ext cx="459487" cy="293216"/>
          </a:xfrm>
          <a:prstGeom prst="lef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12"/>
          <p:cNvSpPr/>
          <p:nvPr/>
        </p:nvSpPr>
        <p:spPr>
          <a:xfrm rot="5400000">
            <a:off x="886073" y="1927977"/>
            <a:ext cx="401124" cy="275603"/>
          </a:xfrm>
          <a:prstGeom prst="leftArrow">
            <a:avLst>
              <a:gd fmla="val 50000" name="adj1"/>
              <a:gd fmla="val 50000" name="adj2"/>
            </a:avLst>
          </a:prstGeom>
          <a:solidFill>
            <a:srgbClr val="C4E0B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2"/>
          <p:cNvSpPr txBox="1"/>
          <p:nvPr/>
        </p:nvSpPr>
        <p:spPr>
          <a:xfrm>
            <a:off x="3962700" y="4485075"/>
            <a:ext cx="55002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Not all wedges are used to cut.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Sometimes we can use the force of a wedge for other purposes.</a:t>
            </a:r>
            <a:endParaRPr/>
          </a:p>
        </p:txBody>
      </p:sp>
      <p:sp>
        <p:nvSpPr>
          <p:cNvPr id="354" name="Google Shape;354;p12"/>
          <p:cNvSpPr txBox="1"/>
          <p:nvPr/>
        </p:nvSpPr>
        <p:spPr>
          <a:xfrm>
            <a:off x="3962700" y="1018525"/>
            <a:ext cx="5746800" cy="267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wedge is a triangular-shaped tool that can be used to separate two objects or portions of an object, lift up an object, or hold an object in place. It functions by converting a force applied to its blunt end into forces perpendicular (normal) to its inclined surfaces.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descr="A screenshot of a video game&#10;&#10;Description automatically generated" id="360" name="Google Shape;360;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1" name="Google Shape;361;p13"/>
          <p:cNvSpPr txBox="1"/>
          <p:nvPr/>
        </p:nvSpPr>
        <p:spPr>
          <a:xfrm>
            <a:off x="3877168" y="729266"/>
            <a:ext cx="1712007" cy="830997"/>
          </a:xfrm>
          <a:prstGeom prst="rect">
            <a:avLst/>
          </a:prstGeom>
          <a:solidFill>
            <a:srgbClr val="FFD9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Screw</a:t>
            </a:r>
            <a:endParaRPr/>
          </a:p>
        </p:txBody>
      </p:sp>
      <p:grpSp>
        <p:nvGrpSpPr>
          <p:cNvPr id="362" name="Google Shape;362;p13"/>
          <p:cNvGrpSpPr/>
          <p:nvPr/>
        </p:nvGrpSpPr>
        <p:grpSpPr>
          <a:xfrm>
            <a:off x="4207820" y="2222263"/>
            <a:ext cx="3196882" cy="4389303"/>
            <a:chOff x="3317065" y="1511312"/>
            <a:chExt cx="3020798" cy="4195468"/>
          </a:xfrm>
        </p:grpSpPr>
        <p:sp>
          <p:nvSpPr>
            <p:cNvPr id="363" name="Google Shape;363;p13"/>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13"/>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13"/>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13"/>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13"/>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8" name="Google Shape;368;p13"/>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369" name="Google Shape;369;p13"/>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370" name="Google Shape;370;p13"/>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371" name="Google Shape;371;p13"/>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372" name="Google Shape;372;p13"/>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373" name="Google Shape;373;p13"/>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374" name="Google Shape;374;p13"/>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375" name="Google Shape;375;p13"/>
            <p:cNvSpPr txBox="1"/>
            <p:nvPr/>
          </p:nvSpPr>
          <p:spPr>
            <a:xfrm>
              <a:off x="3317065" y="3415484"/>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376" name="Google Shape;376;p13"/>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377" name="Google Shape;377;p13"/>
            <p:cNvSpPr txBox="1"/>
            <p:nvPr/>
          </p:nvSpPr>
          <p:spPr>
            <a:xfrm>
              <a:off x="3820255" y="1781565"/>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descr="A cartoon of a mountain with a pink moon in the background&#10;&#10;Description automatically generated" id="383" name="Google Shape;383;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84" name="Google Shape;384;p14"/>
          <p:cNvSpPr/>
          <p:nvPr/>
        </p:nvSpPr>
        <p:spPr>
          <a:xfrm>
            <a:off x="3111690" y="320722"/>
            <a:ext cx="8877868" cy="1834477"/>
          </a:xfrm>
          <a:prstGeom prst="wedgeRectCallout">
            <a:avLst>
              <a:gd fmla="val -65107" name="adj1"/>
              <a:gd fmla="val 98954" name="adj2"/>
            </a:avLst>
          </a:prstGeom>
          <a:solidFill>
            <a:srgbClr val="323F4F"/>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5" name="Google Shape;385;p14"/>
          <p:cNvGrpSpPr/>
          <p:nvPr/>
        </p:nvGrpSpPr>
        <p:grpSpPr>
          <a:xfrm>
            <a:off x="5838029" y="4663441"/>
            <a:ext cx="706626" cy="1324774"/>
            <a:chOff x="5282282" y="4341223"/>
            <a:chExt cx="1058760" cy="1598258"/>
          </a:xfrm>
        </p:grpSpPr>
        <p:sp>
          <p:nvSpPr>
            <p:cNvPr id="386" name="Google Shape;386;p14"/>
            <p:cNvSpPr/>
            <p:nvPr/>
          </p:nvSpPr>
          <p:spPr>
            <a:xfrm>
              <a:off x="5579012" y="4462067"/>
              <a:ext cx="465302" cy="822518"/>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14"/>
            <p:cNvSpPr/>
            <p:nvPr/>
          </p:nvSpPr>
          <p:spPr>
            <a:xfrm>
              <a:off x="5354248" y="4804133"/>
              <a:ext cx="165616" cy="229993"/>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4"/>
            <p:cNvSpPr/>
            <p:nvPr/>
          </p:nvSpPr>
          <p:spPr>
            <a:xfrm rot="10800000">
              <a:off x="6103462" y="4778794"/>
              <a:ext cx="165615" cy="2553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14"/>
            <p:cNvSpPr/>
            <p:nvPr/>
          </p:nvSpPr>
          <p:spPr>
            <a:xfrm>
              <a:off x="5391708" y="4341223"/>
              <a:ext cx="839909" cy="393717"/>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14"/>
            <p:cNvSpPr/>
            <p:nvPr/>
          </p:nvSpPr>
          <p:spPr>
            <a:xfrm>
              <a:off x="5282282" y="5165690"/>
              <a:ext cx="1058760" cy="77379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1" name="Google Shape;391;p14"/>
            <p:cNvCxnSpPr/>
            <p:nvPr/>
          </p:nvCxnSpPr>
          <p:spPr>
            <a:xfrm flipH="1" rot="10800000">
              <a:off x="5585452" y="4728119"/>
              <a:ext cx="465302" cy="138386"/>
            </a:xfrm>
            <a:prstGeom prst="straightConnector1">
              <a:avLst/>
            </a:prstGeom>
            <a:noFill/>
            <a:ln cap="flat" cmpd="sng" w="38100">
              <a:solidFill>
                <a:schemeClr val="dk1"/>
              </a:solidFill>
              <a:prstDash val="solid"/>
              <a:miter lim="800000"/>
              <a:headEnd len="sm" w="sm" type="none"/>
              <a:tailEnd len="sm" w="sm" type="none"/>
            </a:ln>
          </p:spPr>
        </p:cxnSp>
        <p:cxnSp>
          <p:nvCxnSpPr>
            <p:cNvPr id="392" name="Google Shape;392;p14"/>
            <p:cNvCxnSpPr/>
            <p:nvPr/>
          </p:nvCxnSpPr>
          <p:spPr>
            <a:xfrm flipH="1" rot="10800000">
              <a:off x="5578089" y="4812144"/>
              <a:ext cx="465302" cy="138386"/>
            </a:xfrm>
            <a:prstGeom prst="straightConnector1">
              <a:avLst/>
            </a:prstGeom>
            <a:noFill/>
            <a:ln cap="flat" cmpd="sng" w="38100">
              <a:solidFill>
                <a:schemeClr val="dk1"/>
              </a:solidFill>
              <a:prstDash val="solid"/>
              <a:miter lim="800000"/>
              <a:headEnd len="sm" w="sm" type="none"/>
              <a:tailEnd len="sm" w="sm" type="none"/>
            </a:ln>
          </p:spPr>
        </p:cxnSp>
        <p:cxnSp>
          <p:nvCxnSpPr>
            <p:cNvPr id="393" name="Google Shape;393;p14"/>
            <p:cNvCxnSpPr/>
            <p:nvPr/>
          </p:nvCxnSpPr>
          <p:spPr>
            <a:xfrm flipH="1" rot="10800000">
              <a:off x="5578089" y="4907519"/>
              <a:ext cx="465302" cy="138386"/>
            </a:xfrm>
            <a:prstGeom prst="straightConnector1">
              <a:avLst/>
            </a:prstGeom>
            <a:noFill/>
            <a:ln cap="flat" cmpd="sng" w="38100">
              <a:solidFill>
                <a:schemeClr val="dk1"/>
              </a:solidFill>
              <a:prstDash val="solid"/>
              <a:miter lim="800000"/>
              <a:headEnd len="sm" w="sm" type="none"/>
              <a:tailEnd len="sm" w="sm" type="none"/>
            </a:ln>
          </p:spPr>
        </p:cxnSp>
        <p:cxnSp>
          <p:nvCxnSpPr>
            <p:cNvPr id="394" name="Google Shape;394;p14"/>
            <p:cNvCxnSpPr/>
            <p:nvPr/>
          </p:nvCxnSpPr>
          <p:spPr>
            <a:xfrm flipH="1" rot="10800000">
              <a:off x="5581310" y="4991545"/>
              <a:ext cx="465302" cy="138386"/>
            </a:xfrm>
            <a:prstGeom prst="straightConnector1">
              <a:avLst/>
            </a:prstGeom>
            <a:noFill/>
            <a:ln cap="flat" cmpd="sng" w="38100">
              <a:solidFill>
                <a:schemeClr val="dk1"/>
              </a:solidFill>
              <a:prstDash val="solid"/>
              <a:miter lim="800000"/>
              <a:headEnd len="sm" w="sm" type="none"/>
              <a:tailEnd len="sm" w="sm" type="none"/>
            </a:ln>
          </p:spPr>
        </p:cxnSp>
        <p:cxnSp>
          <p:nvCxnSpPr>
            <p:cNvPr id="395" name="Google Shape;395;p14"/>
            <p:cNvCxnSpPr/>
            <p:nvPr/>
          </p:nvCxnSpPr>
          <p:spPr>
            <a:xfrm flipH="1" rot="10800000">
              <a:off x="5726454" y="5060738"/>
              <a:ext cx="316937" cy="99635"/>
            </a:xfrm>
            <a:prstGeom prst="straightConnector1">
              <a:avLst/>
            </a:prstGeom>
            <a:noFill/>
            <a:ln cap="flat" cmpd="sng" w="38100">
              <a:solidFill>
                <a:schemeClr val="dk1"/>
              </a:solidFill>
              <a:prstDash val="solid"/>
              <a:miter lim="800000"/>
              <a:headEnd len="sm" w="sm" type="none"/>
              <a:tailEnd len="sm" w="sm" type="none"/>
            </a:ln>
          </p:spPr>
        </p:cxnSp>
      </p:grpSp>
      <p:sp>
        <p:nvSpPr>
          <p:cNvPr id="396" name="Google Shape;396;p14"/>
          <p:cNvSpPr txBox="1"/>
          <p:nvPr/>
        </p:nvSpPr>
        <p:spPr>
          <a:xfrm>
            <a:off x="3616009" y="364513"/>
            <a:ext cx="8268143"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A screw is a mechanism that converts rotational motion to linear motion, and a torque (rotational force) to a linear force.</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97" name="Google Shape;397;p14"/>
          <p:cNvSpPr/>
          <p:nvPr/>
        </p:nvSpPr>
        <p:spPr>
          <a:xfrm rot="-967074">
            <a:off x="7257529" y="3100004"/>
            <a:ext cx="1116327" cy="1024565"/>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pic>
        <p:nvPicPr>
          <p:cNvPr id="398" name="Google Shape;398;p14"/>
          <p:cNvPicPr preferRelativeResize="0"/>
          <p:nvPr/>
        </p:nvPicPr>
        <p:blipFill rotWithShape="1">
          <a:blip r:embed="rId4">
            <a:alphaModFix/>
          </a:blip>
          <a:srcRect b="0" l="0" r="0" t="0"/>
          <a:stretch/>
        </p:blipFill>
        <p:spPr>
          <a:xfrm flipH="1" rot="4383285">
            <a:off x="5326937" y="1910257"/>
            <a:ext cx="351194" cy="61477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descr="A screenshot of a video game&#10;&#10;Description automatically generated" id="404" name="Google Shape;404;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5" name="Google Shape;405;p15"/>
          <p:cNvSpPr/>
          <p:nvPr/>
        </p:nvSpPr>
        <p:spPr>
          <a:xfrm>
            <a:off x="416478" y="524347"/>
            <a:ext cx="7002162" cy="3863546"/>
          </a:xfrm>
          <a:prstGeom prst="wedgeEllipseCallout">
            <a:avLst>
              <a:gd fmla="val 87095" name="adj1"/>
              <a:gd fmla="val 99"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Can you spot </a:t>
            </a:r>
            <a:endParaRPr/>
          </a:p>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all the simple machines used in these Super-Lift entries?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descr="A cartoon of planets and stars&#10;&#10;Description automatically generated" id="410" name="Google Shape;410;p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11" name="Google Shape;411;p16"/>
          <p:cNvPicPr preferRelativeResize="0"/>
          <p:nvPr/>
        </p:nvPicPr>
        <p:blipFill rotWithShape="1">
          <a:blip r:embed="rId4">
            <a:alphaModFix/>
          </a:blip>
          <a:srcRect b="0" l="0" r="0" t="0"/>
          <a:stretch/>
        </p:blipFill>
        <p:spPr>
          <a:xfrm>
            <a:off x="2135874" y="258306"/>
            <a:ext cx="9254841" cy="615348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A cartoon of planets and stars&#10;&#10;Description automatically generated" id="416" name="Google Shape;416;p1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17" name="Google Shape;417;p17"/>
          <p:cNvPicPr preferRelativeResize="0"/>
          <p:nvPr/>
        </p:nvPicPr>
        <p:blipFill rotWithShape="1">
          <a:blip r:embed="rId4">
            <a:alphaModFix/>
          </a:blip>
          <a:srcRect b="4087" l="17115" r="11632" t="11723"/>
          <a:stretch/>
        </p:blipFill>
        <p:spPr>
          <a:xfrm>
            <a:off x="2374775" y="214872"/>
            <a:ext cx="7830476" cy="615181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descr="A cartoon of planets and stars&#10;&#10;Description automatically generated" id="422" name="Google Shape;422;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23" name="Google Shape;423;p18"/>
          <p:cNvPicPr preferRelativeResize="0"/>
          <p:nvPr/>
        </p:nvPicPr>
        <p:blipFill rotWithShape="1">
          <a:blip r:embed="rId4">
            <a:alphaModFix/>
          </a:blip>
          <a:srcRect b="16277" l="0" r="0" t="9369"/>
          <a:stretch/>
        </p:blipFill>
        <p:spPr>
          <a:xfrm>
            <a:off x="3253704" y="88063"/>
            <a:ext cx="5626685" cy="629226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19"/>
          <p:cNvPicPr preferRelativeResize="0"/>
          <p:nvPr/>
        </p:nvPicPr>
        <p:blipFill rotWithShape="1">
          <a:blip r:embed="rId3">
            <a:alphaModFix/>
          </a:blip>
          <a:srcRect b="0" l="0" r="0" t="0"/>
          <a:stretch/>
        </p:blipFill>
        <p:spPr>
          <a:xfrm>
            <a:off x="-1" y="-1"/>
            <a:ext cx="12192001" cy="6870357"/>
          </a:xfrm>
          <a:prstGeom prst="rect">
            <a:avLst/>
          </a:prstGeom>
          <a:noFill/>
          <a:ln>
            <a:noFill/>
          </a:ln>
        </p:spPr>
      </p:pic>
      <p:pic>
        <p:nvPicPr>
          <p:cNvPr id="429" name="Google Shape;429;p19"/>
          <p:cNvPicPr preferRelativeResize="0"/>
          <p:nvPr/>
        </p:nvPicPr>
        <p:blipFill rotWithShape="1">
          <a:blip r:embed="rId4">
            <a:alphaModFix/>
          </a:blip>
          <a:srcRect b="12467" l="16845" r="12172" t="7803"/>
          <a:stretch/>
        </p:blipFill>
        <p:spPr>
          <a:xfrm>
            <a:off x="1664042" y="163192"/>
            <a:ext cx="8765059" cy="654605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A cartoon of a mountain with a pink moon in the background&#10;&#10;Description automatically generated" id="99" name="Google Shape;99;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0" name="Google Shape;100;p2"/>
          <p:cNvSpPr/>
          <p:nvPr/>
        </p:nvSpPr>
        <p:spPr>
          <a:xfrm>
            <a:off x="57665" y="1066632"/>
            <a:ext cx="8962767" cy="4872849"/>
          </a:xfrm>
          <a:prstGeom prst="wedgeRoundRectCallout">
            <a:avLst>
              <a:gd fmla="val 65196" name="adj1"/>
              <a:gd fmla="val -35891"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2"/>
          <p:cNvSpPr txBox="1"/>
          <p:nvPr/>
        </p:nvSpPr>
        <p:spPr>
          <a:xfrm>
            <a:off x="308352" y="235635"/>
            <a:ext cx="53880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Six Simple Machines</a:t>
            </a:r>
            <a:endParaRPr/>
          </a:p>
        </p:txBody>
      </p:sp>
      <p:grpSp>
        <p:nvGrpSpPr>
          <p:cNvPr id="102" name="Google Shape;102;p2"/>
          <p:cNvGrpSpPr/>
          <p:nvPr/>
        </p:nvGrpSpPr>
        <p:grpSpPr>
          <a:xfrm>
            <a:off x="148527" y="996778"/>
            <a:ext cx="8336446" cy="2257167"/>
            <a:chOff x="131611" y="906162"/>
            <a:chExt cx="9455076" cy="2347783"/>
          </a:xfrm>
        </p:grpSpPr>
        <p:sp>
          <p:nvSpPr>
            <p:cNvPr id="103" name="Google Shape;103;p2"/>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4" name="Google Shape;104;p2"/>
            <p:cNvGrpSpPr/>
            <p:nvPr/>
          </p:nvGrpSpPr>
          <p:grpSpPr>
            <a:xfrm>
              <a:off x="131611" y="1342835"/>
              <a:ext cx="3151291" cy="1532169"/>
              <a:chOff x="-253777" y="2119823"/>
              <a:chExt cx="8648134" cy="3168869"/>
            </a:xfrm>
          </p:grpSpPr>
          <p:sp>
            <p:nvSpPr>
              <p:cNvPr id="105" name="Google Shape;105;p2"/>
              <p:cNvSpPr/>
              <p:nvPr/>
            </p:nvSpPr>
            <p:spPr>
              <a:xfrm>
                <a:off x="1589903" y="3525794"/>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chemeClr val="lt1"/>
                    </a:solidFill>
                    <a:latin typeface="Calibri"/>
                    <a:ea typeface="Calibri"/>
                    <a:cs typeface="Calibri"/>
                    <a:sym typeface="Calibri"/>
                  </a:rPr>
                  <a:t>FULCRUM</a:t>
                </a:r>
                <a:endParaRPr sz="600">
                  <a:solidFill>
                    <a:schemeClr val="lt1"/>
                  </a:solidFill>
                  <a:latin typeface="Calibri"/>
                  <a:ea typeface="Calibri"/>
                  <a:cs typeface="Calibri"/>
                  <a:sym typeface="Calibri"/>
                </a:endParaRPr>
              </a:p>
            </p:txBody>
          </p:sp>
          <p:sp>
            <p:nvSpPr>
              <p:cNvPr id="106" name="Google Shape;106;p2"/>
              <p:cNvSpPr/>
              <p:nvPr/>
            </p:nvSpPr>
            <p:spPr>
              <a:xfrm>
                <a:off x="963827" y="324364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LEVER</a:t>
                </a:r>
                <a:endParaRPr/>
              </a:p>
            </p:txBody>
          </p:sp>
          <p:sp>
            <p:nvSpPr>
              <p:cNvPr id="107" name="Google Shape;107;p2"/>
              <p:cNvSpPr/>
              <p:nvPr/>
            </p:nvSpPr>
            <p:spPr>
              <a:xfrm>
                <a:off x="947351" y="227295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C00000"/>
                  </a:solidFill>
                  <a:latin typeface="Calibri"/>
                  <a:ea typeface="Calibri"/>
                  <a:cs typeface="Calibri"/>
                  <a:sym typeface="Calibri"/>
                </a:endParaRPr>
              </a:p>
            </p:txBody>
          </p:sp>
          <p:cxnSp>
            <p:nvCxnSpPr>
              <p:cNvPr id="108" name="Google Shape;108;p2"/>
              <p:cNvCxnSpPr/>
              <p:nvPr/>
            </p:nvCxnSpPr>
            <p:spPr>
              <a:xfrm>
                <a:off x="7941276" y="2726724"/>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09" name="Google Shape;109;p2"/>
              <p:cNvSpPr txBox="1"/>
              <p:nvPr/>
            </p:nvSpPr>
            <p:spPr>
              <a:xfrm>
                <a:off x="7242238" y="2214145"/>
                <a:ext cx="1152118" cy="5410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Effort</a:t>
                </a:r>
                <a:endParaRPr/>
              </a:p>
            </p:txBody>
          </p:sp>
          <p:cxnSp>
            <p:nvCxnSpPr>
              <p:cNvPr id="110" name="Google Shape;110;p2"/>
              <p:cNvCxnSpPr/>
              <p:nvPr/>
            </p:nvCxnSpPr>
            <p:spPr>
              <a:xfrm>
                <a:off x="640266" y="2557162"/>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1" name="Google Shape;111;p2"/>
              <p:cNvSpPr txBox="1"/>
              <p:nvPr/>
            </p:nvSpPr>
            <p:spPr>
              <a:xfrm>
                <a:off x="-253777" y="2119823"/>
                <a:ext cx="1036256" cy="541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Load</a:t>
                </a:r>
                <a:endParaRPr/>
              </a:p>
            </p:txBody>
          </p:sp>
        </p:grpSp>
        <p:grpSp>
          <p:nvGrpSpPr>
            <p:cNvPr id="112" name="Google Shape;112;p2"/>
            <p:cNvGrpSpPr/>
            <p:nvPr/>
          </p:nvGrpSpPr>
          <p:grpSpPr>
            <a:xfrm>
              <a:off x="3756724" y="1171088"/>
              <a:ext cx="3388652" cy="2082857"/>
              <a:chOff x="2067168" y="1314619"/>
              <a:chExt cx="4779669" cy="3514296"/>
            </a:xfrm>
          </p:grpSpPr>
          <p:sp>
            <p:nvSpPr>
              <p:cNvPr id="113" name="Google Shape;113;p2"/>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2"/>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15" name="Google Shape;115;p2"/>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16" name="Google Shape;116;p2"/>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17" name="Google Shape;117;p2"/>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8" name="Google Shape;118;p2"/>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19" name="Google Shape;119;p2"/>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Wh</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20" name="Google Shape;120;p2"/>
              <p:cNvSpPr/>
              <p:nvPr/>
            </p:nvSpPr>
            <p:spPr>
              <a:xfrm>
                <a:off x="5764398" y="3372964"/>
                <a:ext cx="234522"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2"/>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2"/>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7" name="Google Shape;127;p2"/>
            <p:cNvGrpSpPr/>
            <p:nvPr/>
          </p:nvGrpSpPr>
          <p:grpSpPr>
            <a:xfrm>
              <a:off x="7408207" y="1250961"/>
              <a:ext cx="2178480" cy="1861599"/>
              <a:chOff x="1910758" y="989568"/>
              <a:chExt cx="4527524" cy="4224985"/>
            </a:xfrm>
          </p:grpSpPr>
          <p:sp>
            <p:nvSpPr>
              <p:cNvPr id="128" name="Google Shape;128;p2"/>
              <p:cNvSpPr/>
              <p:nvPr/>
            </p:nvSpPr>
            <p:spPr>
              <a:xfrm>
                <a:off x="3089189" y="4250040"/>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29" name="Google Shape;129;p2"/>
              <p:cNvCxnSpPr/>
              <p:nvPr/>
            </p:nvCxnSpPr>
            <p:spPr>
              <a:xfrm>
                <a:off x="5895142" y="2895346"/>
                <a:ext cx="543140" cy="648206"/>
              </a:xfrm>
              <a:prstGeom prst="straightConnector1">
                <a:avLst/>
              </a:prstGeom>
              <a:noFill/>
              <a:ln cap="flat" cmpd="sng" w="76200">
                <a:solidFill>
                  <a:schemeClr val="dk1"/>
                </a:solidFill>
                <a:prstDash val="solid"/>
                <a:miter lim="800000"/>
                <a:headEnd len="sm" w="sm" type="none"/>
                <a:tailEnd len="med" w="med" type="triangle"/>
              </a:ln>
            </p:spPr>
          </p:cxnSp>
          <p:sp>
            <p:nvSpPr>
              <p:cNvPr id="130" name="Google Shape;130;p2"/>
              <p:cNvSpPr txBox="1"/>
              <p:nvPr/>
            </p:nvSpPr>
            <p:spPr>
              <a:xfrm>
                <a:off x="5228022" y="2208255"/>
                <a:ext cx="1100332" cy="628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Effort</a:t>
                </a:r>
                <a:endParaRPr sz="1800">
                  <a:solidFill>
                    <a:schemeClr val="dk1"/>
                  </a:solidFill>
                  <a:latin typeface="Calibri"/>
                  <a:ea typeface="Calibri"/>
                  <a:cs typeface="Calibri"/>
                  <a:sym typeface="Calibri"/>
                </a:endParaRPr>
              </a:p>
            </p:txBody>
          </p:sp>
          <p:cxnSp>
            <p:nvCxnSpPr>
              <p:cNvPr id="131" name="Google Shape;131;p2"/>
              <p:cNvCxnSpPr/>
              <p:nvPr/>
            </p:nvCxnSpPr>
            <p:spPr>
              <a:xfrm>
                <a:off x="2930387" y="4320405"/>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32" name="Google Shape;132;p2"/>
              <p:cNvSpPr txBox="1"/>
              <p:nvPr/>
            </p:nvSpPr>
            <p:spPr>
              <a:xfrm>
                <a:off x="1910758" y="3567543"/>
                <a:ext cx="1113392" cy="69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Load</a:t>
                </a:r>
                <a:endParaRPr/>
              </a:p>
            </p:txBody>
          </p:sp>
          <p:sp>
            <p:nvSpPr>
              <p:cNvPr id="133" name="Google Shape;133;p2"/>
              <p:cNvSpPr/>
              <p:nvPr/>
            </p:nvSpPr>
            <p:spPr>
              <a:xfrm>
                <a:off x="2957384" y="2633017"/>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
              <p:cNvSpPr/>
              <p:nvPr/>
            </p:nvSpPr>
            <p:spPr>
              <a:xfrm>
                <a:off x="2957384" y="989568"/>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
              <p:cNvSpPr/>
              <p:nvPr/>
            </p:nvSpPr>
            <p:spPr>
              <a:xfrm>
                <a:off x="2940908" y="157600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
              <p:cNvSpPr/>
              <p:nvPr/>
            </p:nvSpPr>
            <p:spPr>
              <a:xfrm rot="-996303">
                <a:off x="3864184" y="1406104"/>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
              <p:cNvSpPr/>
              <p:nvPr/>
            </p:nvSpPr>
            <p:spPr>
              <a:xfrm rot="-2392045">
                <a:off x="5028403" y="764862"/>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
              <p:cNvSpPr/>
              <p:nvPr/>
            </p:nvSpPr>
            <p:spPr>
              <a:xfrm>
                <a:off x="3451655" y="3219449"/>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39" name="Google Shape;139;p2"/>
          <p:cNvSpPr/>
          <p:nvPr/>
        </p:nvSpPr>
        <p:spPr>
          <a:xfrm rot="-1352454">
            <a:off x="2465653" y="3995354"/>
            <a:ext cx="363640" cy="515887"/>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40" name="Google Shape;140;p2"/>
          <p:cNvCxnSpPr/>
          <p:nvPr/>
        </p:nvCxnSpPr>
        <p:spPr>
          <a:xfrm flipH="1" rot="10800000">
            <a:off x="2051512" y="4315209"/>
            <a:ext cx="368910" cy="157155"/>
          </a:xfrm>
          <a:prstGeom prst="straightConnector1">
            <a:avLst/>
          </a:prstGeom>
          <a:noFill/>
          <a:ln cap="flat" cmpd="sng" w="76200">
            <a:solidFill>
              <a:schemeClr val="dk1"/>
            </a:solidFill>
            <a:prstDash val="solid"/>
            <a:miter lim="800000"/>
            <a:headEnd len="sm" w="sm" type="none"/>
            <a:tailEnd len="med" w="med" type="triangle"/>
          </a:ln>
        </p:spPr>
      </p:cxnSp>
      <p:sp>
        <p:nvSpPr>
          <p:cNvPr id="141" name="Google Shape;141;p2"/>
          <p:cNvSpPr txBox="1"/>
          <p:nvPr/>
        </p:nvSpPr>
        <p:spPr>
          <a:xfrm>
            <a:off x="1415272" y="4339094"/>
            <a:ext cx="276877"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142" name="Google Shape;142;p2"/>
          <p:cNvSpPr/>
          <p:nvPr/>
        </p:nvSpPr>
        <p:spPr>
          <a:xfrm flipH="1">
            <a:off x="435763" y="4374055"/>
            <a:ext cx="2605875" cy="1174973"/>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3" name="Google Shape;143;p2"/>
          <p:cNvCxnSpPr/>
          <p:nvPr/>
        </p:nvCxnSpPr>
        <p:spPr>
          <a:xfrm>
            <a:off x="2731572" y="4506672"/>
            <a:ext cx="6493" cy="342551"/>
          </a:xfrm>
          <a:prstGeom prst="straightConnector1">
            <a:avLst/>
          </a:prstGeom>
          <a:noFill/>
          <a:ln cap="flat" cmpd="sng" w="76200">
            <a:solidFill>
              <a:schemeClr val="dk1"/>
            </a:solidFill>
            <a:prstDash val="solid"/>
            <a:miter lim="800000"/>
            <a:headEnd len="sm" w="sm" type="none"/>
            <a:tailEnd len="med" w="med" type="triangle"/>
          </a:ln>
        </p:spPr>
      </p:cxnSp>
      <p:sp>
        <p:nvSpPr>
          <p:cNvPr id="144" name="Google Shape;144;p2"/>
          <p:cNvSpPr txBox="1"/>
          <p:nvPr/>
        </p:nvSpPr>
        <p:spPr>
          <a:xfrm>
            <a:off x="2419816" y="4763998"/>
            <a:ext cx="250948"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nvGrpSpPr>
          <p:cNvPr id="145" name="Google Shape;145;p2"/>
          <p:cNvGrpSpPr/>
          <p:nvPr/>
        </p:nvGrpSpPr>
        <p:grpSpPr>
          <a:xfrm>
            <a:off x="3187313" y="3372873"/>
            <a:ext cx="3057835" cy="2112302"/>
            <a:chOff x="2586680" y="949328"/>
            <a:chExt cx="4750938" cy="3557129"/>
          </a:xfrm>
        </p:grpSpPr>
        <p:sp>
          <p:nvSpPr>
            <p:cNvPr id="146" name="Google Shape;146;p2"/>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47" name="Google Shape;147;p2"/>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148" name="Google Shape;148;p2"/>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2"/>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3" name="Google Shape;153;p2"/>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154" name="Google Shape;154;p2"/>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55" name="Google Shape;155;p2"/>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156" name="Google Shape;156;p2"/>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157" name="Google Shape;157;p2"/>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grpSp>
        <p:nvGrpSpPr>
          <p:cNvPr id="158" name="Google Shape;158;p2"/>
          <p:cNvGrpSpPr/>
          <p:nvPr/>
        </p:nvGrpSpPr>
        <p:grpSpPr>
          <a:xfrm>
            <a:off x="6621270" y="2927266"/>
            <a:ext cx="2075008" cy="2587816"/>
            <a:chOff x="3012209" y="1511312"/>
            <a:chExt cx="3325654" cy="4195468"/>
          </a:xfrm>
        </p:grpSpPr>
        <p:sp>
          <p:nvSpPr>
            <p:cNvPr id="159" name="Google Shape;159;p2"/>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2"/>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2"/>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2"/>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 name="Google Shape;164;p2"/>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5" name="Google Shape;165;p2"/>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6" name="Google Shape;166;p2"/>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7" name="Google Shape;167;p2"/>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8" name="Google Shape;168;p2"/>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169" name="Google Shape;169;p2"/>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70" name="Google Shape;170;p2"/>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171" name="Google Shape;171;p2"/>
            <p:cNvSpPr txBox="1"/>
            <p:nvPr/>
          </p:nvSpPr>
          <p:spPr>
            <a:xfrm>
              <a:off x="3012209" y="3518892"/>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72" name="Google Shape;172;p2"/>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173" name="Google Shape;173;p2"/>
            <p:cNvSpPr txBox="1"/>
            <p:nvPr/>
          </p:nvSpPr>
          <p:spPr>
            <a:xfrm>
              <a:off x="3441733" y="1925330"/>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descr="A cartoon of planets and stars&#10;&#10;Description automatically generated" id="434" name="Google Shape;434;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35" name="Google Shape;435;p20"/>
          <p:cNvPicPr preferRelativeResize="0"/>
          <p:nvPr/>
        </p:nvPicPr>
        <p:blipFill rotWithShape="1">
          <a:blip r:embed="rId4">
            <a:alphaModFix/>
          </a:blip>
          <a:srcRect b="0" l="0" r="0" t="0"/>
          <a:stretch/>
        </p:blipFill>
        <p:spPr>
          <a:xfrm>
            <a:off x="2353729" y="442415"/>
            <a:ext cx="8838254" cy="587649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A cartoon of planets and stars&#10;&#10;Description automatically generated" id="440" name="Google Shape;440;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41" name="Google Shape;441;p21"/>
          <p:cNvPicPr preferRelativeResize="0"/>
          <p:nvPr/>
        </p:nvPicPr>
        <p:blipFill rotWithShape="1">
          <a:blip r:embed="rId4">
            <a:alphaModFix/>
          </a:blip>
          <a:srcRect b="10991" l="4472" r="2666" t="24264"/>
          <a:stretch/>
        </p:blipFill>
        <p:spPr>
          <a:xfrm>
            <a:off x="3554320" y="198197"/>
            <a:ext cx="6161902" cy="646160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descr="A cartoon of a mountain with a pink moon in the background&#10;&#10;Description automatically generated" id="447" name="Google Shape;447;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48" name="Google Shape;448;p22"/>
          <p:cNvSpPr/>
          <p:nvPr/>
        </p:nvSpPr>
        <p:spPr>
          <a:xfrm>
            <a:off x="3872645" y="1637055"/>
            <a:ext cx="7002162" cy="3863546"/>
          </a:xfrm>
          <a:prstGeom prst="wedgeEllipseCallout">
            <a:avLst>
              <a:gd fmla="val -82787" name="adj1"/>
              <a:gd fmla="val -11267"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Winning teams always use components from all of the six simple machines.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A cartoon character in a space scene&#10;&#10;Description automatically generated" id="179" name="Google Shape;179;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0" name="Google Shape;180;p3"/>
          <p:cNvSpPr/>
          <p:nvPr/>
        </p:nvSpPr>
        <p:spPr>
          <a:xfrm>
            <a:off x="1289712" y="1194179"/>
            <a:ext cx="6400801" cy="4537882"/>
          </a:xfrm>
          <a:prstGeom prst="wedgeRoundRectCallout">
            <a:avLst>
              <a:gd fmla="val 79216" name="adj1"/>
              <a:gd fmla="val -1773"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3"/>
          <p:cNvSpPr txBox="1"/>
          <p:nvPr/>
        </p:nvSpPr>
        <p:spPr>
          <a:xfrm>
            <a:off x="308352" y="235635"/>
            <a:ext cx="20874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Wheels</a:t>
            </a:r>
            <a:endParaRPr/>
          </a:p>
        </p:txBody>
      </p:sp>
      <p:sp>
        <p:nvSpPr>
          <p:cNvPr id="182" name="Google Shape;182;p3"/>
          <p:cNvSpPr txBox="1"/>
          <p:nvPr/>
        </p:nvSpPr>
        <p:spPr>
          <a:xfrm>
            <a:off x="1434288" y="996778"/>
            <a:ext cx="162875" cy="3550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3" name="Google Shape;183;p3"/>
          <p:cNvGrpSpPr/>
          <p:nvPr/>
        </p:nvGrpSpPr>
        <p:grpSpPr>
          <a:xfrm>
            <a:off x="1936144" y="1410393"/>
            <a:ext cx="5156696" cy="4037213"/>
            <a:chOff x="2067168" y="1314619"/>
            <a:chExt cx="4779669" cy="3514296"/>
          </a:xfrm>
        </p:grpSpPr>
        <p:sp>
          <p:nvSpPr>
            <p:cNvPr id="184" name="Google Shape;184;p3"/>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3"/>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86" name="Google Shape;186;p3"/>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87" name="Google Shape;187;p3"/>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88" name="Google Shape;188;p3"/>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89" name="Google Shape;189;p3"/>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90" name="Google Shape;190;p3"/>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h</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91" name="Google Shape;191;p3"/>
            <p:cNvSpPr/>
            <p:nvPr/>
          </p:nvSpPr>
          <p:spPr>
            <a:xfrm>
              <a:off x="5764398" y="3372964"/>
              <a:ext cx="824128"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3"/>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3"/>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3"/>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3"/>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3"/>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3"/>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A white rectangular frame with a purple border&#10;&#10;Description automatically generated" id="203" name="Google Shape;203;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4" name="Google Shape;204;p4"/>
          <p:cNvSpPr/>
          <p:nvPr/>
        </p:nvSpPr>
        <p:spPr>
          <a:xfrm>
            <a:off x="1547681" y="3077722"/>
            <a:ext cx="852617" cy="638432"/>
          </a:xfrm>
          <a:prstGeom prst="flowChartMagneticDrum">
            <a:avLst/>
          </a:prstGeom>
          <a:solidFill>
            <a:srgbClr val="5481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4"/>
          <p:cNvSpPr/>
          <p:nvPr/>
        </p:nvSpPr>
        <p:spPr>
          <a:xfrm>
            <a:off x="2059458" y="1942960"/>
            <a:ext cx="1729946" cy="2907957"/>
          </a:xfrm>
          <a:prstGeom prst="flowChartMagneticDrum">
            <a:avLst/>
          </a:prstGeom>
          <a:solidFill>
            <a:srgbClr val="A5A5A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4"/>
          <p:cNvSpPr/>
          <p:nvPr/>
        </p:nvSpPr>
        <p:spPr>
          <a:xfrm>
            <a:off x="3363095" y="3077722"/>
            <a:ext cx="852617" cy="638432"/>
          </a:xfrm>
          <a:prstGeom prst="flowChartMagneticDrum">
            <a:avLst/>
          </a:prstGeom>
          <a:solidFill>
            <a:srgbClr val="5481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4"/>
          <p:cNvSpPr/>
          <p:nvPr/>
        </p:nvSpPr>
        <p:spPr>
          <a:xfrm flipH="1">
            <a:off x="1246487" y="2198332"/>
            <a:ext cx="773325" cy="667264"/>
          </a:xfrm>
          <a:prstGeom prst="curvedDownArrow">
            <a:avLst>
              <a:gd fmla="val 25000" name="adj1"/>
              <a:gd fmla="val 50000" name="adj2"/>
              <a:gd fmla="val 25000" name="adj3"/>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4"/>
          <p:cNvSpPr/>
          <p:nvPr/>
        </p:nvSpPr>
        <p:spPr>
          <a:xfrm>
            <a:off x="570225" y="529000"/>
            <a:ext cx="9302400" cy="954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Calibri"/>
                <a:ea typeface="Calibri"/>
                <a:cs typeface="Calibri"/>
                <a:sym typeface="Calibri"/>
              </a:rPr>
              <a:t>A wheel is a circular component</a:t>
            </a:r>
            <a:br>
              <a:rPr lang="en-US" sz="2800">
                <a:latin typeface="Calibri"/>
                <a:ea typeface="Calibri"/>
                <a:cs typeface="Calibri"/>
                <a:sym typeface="Calibri"/>
              </a:rPr>
            </a:br>
            <a:r>
              <a:rPr lang="en-US" sz="2800">
                <a:solidFill>
                  <a:srgbClr val="000000"/>
                </a:solidFill>
                <a:latin typeface="Calibri"/>
                <a:ea typeface="Calibri"/>
                <a:cs typeface="Calibri"/>
                <a:sym typeface="Calibri"/>
              </a:rPr>
              <a:t>that is intended to rotate on an axial bearing. </a:t>
            </a:r>
            <a:endParaRPr sz="2800">
              <a:solidFill>
                <a:schemeClr val="dk1"/>
              </a:solidFill>
              <a:latin typeface="Calibri"/>
              <a:ea typeface="Calibri"/>
              <a:cs typeface="Calibri"/>
              <a:sym typeface="Calibri"/>
            </a:endParaRPr>
          </a:p>
        </p:txBody>
      </p:sp>
      <p:pic>
        <p:nvPicPr>
          <p:cNvPr descr="http://ii.nancysnotions.com/fcgi-bin/iipsrv.fcgi?FIF=/images/nancysnotions//products/en_us/detail/s2136c.tif&amp;wid=315&amp;cvt=jpeg" id="209" name="Google Shape;209;p4"/>
          <p:cNvPicPr preferRelativeResize="0"/>
          <p:nvPr/>
        </p:nvPicPr>
        <p:blipFill rotWithShape="1">
          <a:blip r:embed="rId4">
            <a:alphaModFix/>
          </a:blip>
          <a:srcRect b="6036" l="0" r="0" t="0"/>
          <a:stretch/>
        </p:blipFill>
        <p:spPr>
          <a:xfrm>
            <a:off x="5699553" y="2456472"/>
            <a:ext cx="2753663" cy="2587433"/>
          </a:xfrm>
          <a:prstGeom prst="rect">
            <a:avLst/>
          </a:prstGeom>
          <a:noFill/>
          <a:ln>
            <a:noFill/>
          </a:ln>
        </p:spPr>
      </p:pic>
      <p:sp>
        <p:nvSpPr>
          <p:cNvPr id="210" name="Google Shape;210;p4"/>
          <p:cNvSpPr txBox="1"/>
          <p:nvPr/>
        </p:nvSpPr>
        <p:spPr>
          <a:xfrm>
            <a:off x="473026" y="5310775"/>
            <a:ext cx="9399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For the Super-Lift Challenge, we use </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metal sewing bobbins for our wheels.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A purple and yellow border&#10;&#10;Description automatically generated" id="216" name="Google Shape;216;p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17" name="Google Shape;217;p5"/>
          <p:cNvPicPr preferRelativeResize="0"/>
          <p:nvPr/>
        </p:nvPicPr>
        <p:blipFill rotWithShape="1">
          <a:blip r:embed="rId4">
            <a:alphaModFix/>
          </a:blip>
          <a:srcRect b="0" l="0" r="0" t="0"/>
          <a:stretch/>
        </p:blipFill>
        <p:spPr>
          <a:xfrm flipH="1">
            <a:off x="1967425" y="1664384"/>
            <a:ext cx="351194" cy="4543863"/>
          </a:xfrm>
          <a:prstGeom prst="rect">
            <a:avLst/>
          </a:prstGeom>
          <a:noFill/>
          <a:ln>
            <a:noFill/>
          </a:ln>
        </p:spPr>
      </p:pic>
      <p:pic>
        <p:nvPicPr>
          <p:cNvPr id="218" name="Google Shape;218;p5"/>
          <p:cNvPicPr preferRelativeResize="0"/>
          <p:nvPr/>
        </p:nvPicPr>
        <p:blipFill rotWithShape="1">
          <a:blip r:embed="rId5">
            <a:alphaModFix/>
          </a:blip>
          <a:srcRect b="0" l="0" r="0" t="0"/>
          <a:stretch/>
        </p:blipFill>
        <p:spPr>
          <a:xfrm rot="2934051">
            <a:off x="2869499" y="1671840"/>
            <a:ext cx="271898" cy="2517751"/>
          </a:xfrm>
          <a:prstGeom prst="rect">
            <a:avLst/>
          </a:prstGeom>
          <a:noFill/>
          <a:ln>
            <a:noFill/>
          </a:ln>
        </p:spPr>
      </p:pic>
      <p:sp>
        <p:nvSpPr>
          <p:cNvPr id="219" name="Google Shape;219;p5"/>
          <p:cNvSpPr/>
          <p:nvPr/>
        </p:nvSpPr>
        <p:spPr>
          <a:xfrm>
            <a:off x="1805078" y="1465089"/>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5"/>
          <p:cNvSpPr/>
          <p:nvPr/>
        </p:nvSpPr>
        <p:spPr>
          <a:xfrm>
            <a:off x="3529930" y="1848254"/>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5"/>
          <p:cNvSpPr/>
          <p:nvPr/>
        </p:nvSpPr>
        <p:spPr>
          <a:xfrm>
            <a:off x="3708109" y="3860703"/>
            <a:ext cx="995417" cy="11080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22" name="Google Shape;222;p5"/>
          <p:cNvCxnSpPr>
            <a:stCxn id="220" idx="6"/>
            <a:endCxn id="221" idx="0"/>
          </p:cNvCxnSpPr>
          <p:nvPr/>
        </p:nvCxnSpPr>
        <p:spPr>
          <a:xfrm>
            <a:off x="4205818" y="2177767"/>
            <a:ext cx="0" cy="1683000"/>
          </a:xfrm>
          <a:prstGeom prst="straightConnector1">
            <a:avLst/>
          </a:prstGeom>
          <a:noFill/>
          <a:ln cap="flat" cmpd="sng" w="28575">
            <a:solidFill>
              <a:srgbClr val="0C0C0C"/>
            </a:solidFill>
            <a:prstDash val="solid"/>
            <a:miter lim="800000"/>
            <a:headEnd len="sm" w="sm" type="none"/>
            <a:tailEnd len="sm" w="sm" type="none"/>
          </a:ln>
        </p:spPr>
      </p:cxnSp>
      <p:cxnSp>
        <p:nvCxnSpPr>
          <p:cNvPr id="223" name="Google Shape;223;p5"/>
          <p:cNvCxnSpPr>
            <a:stCxn id="220" idx="0"/>
            <a:endCxn id="219" idx="0"/>
          </p:cNvCxnSpPr>
          <p:nvPr/>
        </p:nvCxnSpPr>
        <p:spPr>
          <a:xfrm rot="10800000">
            <a:off x="2142874" y="1465154"/>
            <a:ext cx="1725000" cy="383100"/>
          </a:xfrm>
          <a:prstGeom prst="straightConnector1">
            <a:avLst/>
          </a:prstGeom>
          <a:noFill/>
          <a:ln cap="flat" cmpd="sng" w="28575">
            <a:solidFill>
              <a:srgbClr val="0C0C0C"/>
            </a:solidFill>
            <a:prstDash val="solid"/>
            <a:miter lim="800000"/>
            <a:headEnd len="sm" w="sm" type="none"/>
            <a:tailEnd len="sm" w="sm" type="none"/>
          </a:ln>
        </p:spPr>
      </p:cxnSp>
      <p:cxnSp>
        <p:nvCxnSpPr>
          <p:cNvPr id="224" name="Google Shape;224;p5"/>
          <p:cNvCxnSpPr>
            <a:stCxn id="219" idx="2"/>
          </p:cNvCxnSpPr>
          <p:nvPr/>
        </p:nvCxnSpPr>
        <p:spPr>
          <a:xfrm flipH="1">
            <a:off x="552878" y="1794603"/>
            <a:ext cx="1252200" cy="3048600"/>
          </a:xfrm>
          <a:prstGeom prst="straightConnector1">
            <a:avLst/>
          </a:prstGeom>
          <a:noFill/>
          <a:ln cap="flat" cmpd="sng" w="28575">
            <a:solidFill>
              <a:srgbClr val="0C0C0C"/>
            </a:solidFill>
            <a:prstDash val="solid"/>
            <a:miter lim="800000"/>
            <a:headEnd len="sm" w="sm" type="none"/>
            <a:tailEnd len="sm" w="sm" type="none"/>
          </a:ln>
        </p:spPr>
      </p:cxnSp>
      <p:sp>
        <p:nvSpPr>
          <p:cNvPr id="225" name="Google Shape;225;p5"/>
          <p:cNvSpPr/>
          <p:nvPr/>
        </p:nvSpPr>
        <p:spPr>
          <a:xfrm>
            <a:off x="2060593" y="1715327"/>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5"/>
          <p:cNvSpPr/>
          <p:nvPr/>
        </p:nvSpPr>
        <p:spPr>
          <a:xfrm>
            <a:off x="3775906" y="2097394"/>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5"/>
          <p:cNvSpPr/>
          <p:nvPr/>
        </p:nvSpPr>
        <p:spPr>
          <a:xfrm rot="1353722">
            <a:off x="3656516" y="1649806"/>
            <a:ext cx="867079" cy="948620"/>
          </a:xfrm>
          <a:custGeom>
            <a:rect b="b" l="l" r="r" t="t"/>
            <a:pathLst>
              <a:path extrusionOk="0" h="120000" w="120000">
                <a:moveTo>
                  <a:pt x="55284" y="7070"/>
                </a:moveTo>
                <a:lnTo>
                  <a:pt x="55284" y="7070"/>
                </a:lnTo>
                <a:cubicBezTo>
                  <a:pt x="80783" y="4742"/>
                  <a:pt x="104222" y="21372"/>
                  <a:pt x="110760" y="46430"/>
                </a:cubicBezTo>
                <a:lnTo>
                  <a:pt x="118023" y="46430"/>
                </a:lnTo>
                <a:lnTo>
                  <a:pt x="105000" y="60000"/>
                </a:lnTo>
                <a:lnTo>
                  <a:pt x="88023" y="46430"/>
                </a:lnTo>
                <a:lnTo>
                  <a:pt x="95210" y="46430"/>
                </a:lnTo>
                <a:cubicBezTo>
                  <a:pt x="89350" y="29618"/>
                  <a:pt x="73455" y="19068"/>
                  <a:pt x="56502" y="20738"/>
                </a:cubicBezTo>
                <a:close/>
              </a:path>
            </a:pathLst>
          </a:cu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5"/>
          <p:cNvSpPr/>
          <p:nvPr/>
        </p:nvSpPr>
        <p:spPr>
          <a:xfrm rot="-4002047">
            <a:off x="1628309" y="1090428"/>
            <a:ext cx="867079" cy="948620"/>
          </a:xfrm>
          <a:custGeom>
            <a:rect b="b" l="l" r="r" t="t"/>
            <a:pathLst>
              <a:path extrusionOk="0" h="120000" w="120000">
                <a:moveTo>
                  <a:pt x="55284" y="7070"/>
                </a:moveTo>
                <a:lnTo>
                  <a:pt x="55284" y="7070"/>
                </a:lnTo>
                <a:cubicBezTo>
                  <a:pt x="80783" y="4742"/>
                  <a:pt x="104222" y="21372"/>
                  <a:pt x="110760" y="46430"/>
                </a:cubicBezTo>
                <a:lnTo>
                  <a:pt x="118023" y="46430"/>
                </a:lnTo>
                <a:lnTo>
                  <a:pt x="105000" y="60000"/>
                </a:lnTo>
                <a:lnTo>
                  <a:pt x="88023" y="46430"/>
                </a:lnTo>
                <a:lnTo>
                  <a:pt x="95210" y="46430"/>
                </a:lnTo>
                <a:cubicBezTo>
                  <a:pt x="89350" y="29618"/>
                  <a:pt x="73455" y="19068"/>
                  <a:pt x="56502" y="20738"/>
                </a:cubicBezTo>
                <a:close/>
              </a:path>
            </a:pathLst>
          </a:cu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5"/>
          <p:cNvSpPr/>
          <p:nvPr/>
        </p:nvSpPr>
        <p:spPr>
          <a:xfrm>
            <a:off x="5147487" y="1715327"/>
            <a:ext cx="3625777"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A wheel can be used </a:t>
            </a:r>
            <a:endParaRPr/>
          </a:p>
          <a:p>
            <a:pPr indent="0" lvl="0" marL="0" marR="0" rtl="0" algn="l">
              <a:spcBef>
                <a:spcPts val="0"/>
              </a:spcBef>
              <a:spcAft>
                <a:spcPts val="0"/>
              </a:spcAft>
              <a:buNone/>
            </a:pPr>
            <a:r>
              <a:rPr lang="en-US" sz="2800">
                <a:solidFill>
                  <a:srgbClr val="000000"/>
                </a:solidFill>
                <a:latin typeface="Calibri"/>
                <a:ea typeface="Calibri"/>
                <a:cs typeface="Calibri"/>
                <a:sym typeface="Calibri"/>
              </a:rPr>
              <a:t>to reduce friction</a:t>
            </a:r>
            <a:endParaRPr/>
          </a:p>
          <a:p>
            <a:pPr indent="0" lvl="0" marL="0" marR="0" rtl="0" algn="l">
              <a:spcBef>
                <a:spcPts val="0"/>
              </a:spcBef>
              <a:spcAft>
                <a:spcPts val="0"/>
              </a:spcAft>
              <a:buNone/>
            </a:pPr>
            <a:r>
              <a:rPr lang="en-US" sz="2800">
                <a:solidFill>
                  <a:srgbClr val="000000"/>
                </a:solidFill>
                <a:latin typeface="Calibri"/>
                <a:ea typeface="Calibri"/>
                <a:cs typeface="Calibri"/>
                <a:sym typeface="Calibri"/>
              </a:rPr>
              <a:t>when changing the direction of tackle. </a:t>
            </a:r>
            <a:endParaRPr sz="2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A white rectangular frame with a purple border&#10;&#10;Description automatically generated" id="235" name="Google Shape;235;p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36" name="Google Shape;236;p6"/>
          <p:cNvPicPr preferRelativeResize="0"/>
          <p:nvPr/>
        </p:nvPicPr>
        <p:blipFill rotWithShape="1">
          <a:blip r:embed="rId4">
            <a:alphaModFix/>
          </a:blip>
          <a:srcRect b="0" l="0" r="0" t="0"/>
          <a:stretch/>
        </p:blipFill>
        <p:spPr>
          <a:xfrm flipH="1" rot="-5400000">
            <a:off x="3622432" y="2224324"/>
            <a:ext cx="351194" cy="4543863"/>
          </a:xfrm>
          <a:prstGeom prst="rect">
            <a:avLst/>
          </a:prstGeom>
          <a:noFill/>
          <a:ln>
            <a:noFill/>
          </a:ln>
        </p:spPr>
      </p:pic>
      <p:pic>
        <p:nvPicPr>
          <p:cNvPr id="237" name="Google Shape;237;p6"/>
          <p:cNvPicPr preferRelativeResize="0"/>
          <p:nvPr/>
        </p:nvPicPr>
        <p:blipFill rotWithShape="1">
          <a:blip r:embed="rId5">
            <a:alphaModFix/>
          </a:blip>
          <a:srcRect b="0" l="0" r="0" t="0"/>
          <a:stretch/>
        </p:blipFill>
        <p:spPr>
          <a:xfrm rot="5400000">
            <a:off x="2649024" y="2814131"/>
            <a:ext cx="271898" cy="2517751"/>
          </a:xfrm>
          <a:prstGeom prst="rect">
            <a:avLst/>
          </a:prstGeom>
          <a:noFill/>
          <a:ln>
            <a:noFill/>
          </a:ln>
        </p:spPr>
      </p:pic>
      <p:sp>
        <p:nvSpPr>
          <p:cNvPr id="238" name="Google Shape;238;p6"/>
          <p:cNvSpPr/>
          <p:nvPr/>
        </p:nvSpPr>
        <p:spPr>
          <a:xfrm>
            <a:off x="1829837"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6"/>
          <p:cNvSpPr/>
          <p:nvPr/>
        </p:nvSpPr>
        <p:spPr>
          <a:xfrm>
            <a:off x="3183142"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6"/>
          <p:cNvSpPr/>
          <p:nvPr/>
        </p:nvSpPr>
        <p:spPr>
          <a:xfrm>
            <a:off x="2085352" y="4459193"/>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6"/>
          <p:cNvSpPr/>
          <p:nvPr/>
        </p:nvSpPr>
        <p:spPr>
          <a:xfrm>
            <a:off x="3429118" y="4458095"/>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6"/>
          <p:cNvSpPr/>
          <p:nvPr/>
        </p:nvSpPr>
        <p:spPr>
          <a:xfrm>
            <a:off x="2287264" y="2829026"/>
            <a:ext cx="995417" cy="11080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43" name="Google Shape;243;p6"/>
          <p:cNvSpPr/>
          <p:nvPr/>
        </p:nvSpPr>
        <p:spPr>
          <a:xfrm>
            <a:off x="2220680" y="2520778"/>
            <a:ext cx="1128584" cy="196546"/>
          </a:xfrm>
          <a:prstGeom prst="leftRigh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6"/>
          <p:cNvSpPr/>
          <p:nvPr/>
        </p:nvSpPr>
        <p:spPr>
          <a:xfrm>
            <a:off x="4110431" y="1397393"/>
            <a:ext cx="4145296"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A wheel can be used to make components roll more easily, allowing you to reduce the effort needed to move a load. </a:t>
            </a:r>
            <a:endParaRPr sz="2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A cartoon of a person holding a pen&#10;&#10;Description automatically generated" id="250" name="Google Shape;250;p7"/>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251" name="Google Shape;251;p7"/>
          <p:cNvGrpSpPr/>
          <p:nvPr/>
        </p:nvGrpSpPr>
        <p:grpSpPr>
          <a:xfrm>
            <a:off x="5973601" y="2212228"/>
            <a:ext cx="5049796" cy="3382691"/>
            <a:chOff x="2067168" y="1314619"/>
            <a:chExt cx="4779669" cy="3514296"/>
          </a:xfrm>
        </p:grpSpPr>
        <p:sp>
          <p:nvSpPr>
            <p:cNvPr id="252" name="Google Shape;252;p7"/>
            <p:cNvSpPr/>
            <p:nvPr/>
          </p:nvSpPr>
          <p:spPr>
            <a:xfrm>
              <a:off x="2428073" y="2420206"/>
              <a:ext cx="340097" cy="501134"/>
            </a:xfrm>
            <a:prstGeom prst="flowChartMagneticDrum">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7"/>
            <p:cNvSpPr/>
            <p:nvPr/>
          </p:nvSpPr>
          <p:spPr>
            <a:xfrm>
              <a:off x="2693773" y="2543087"/>
              <a:ext cx="2637881" cy="255373"/>
            </a:xfrm>
            <a:prstGeom prst="rect">
              <a:avLst/>
            </a:prstGeom>
            <a:solidFill>
              <a:srgbClr val="5481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254" name="Google Shape;254;p7"/>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55" name="Google Shape;255;p7"/>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256" name="Google Shape;256;p7"/>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257" name="Google Shape;257;p7"/>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258" name="Google Shape;258;p7"/>
            <p:cNvSpPr/>
            <p:nvPr/>
          </p:nvSpPr>
          <p:spPr>
            <a:xfrm>
              <a:off x="5043330" y="1314619"/>
              <a:ext cx="955589" cy="2732903"/>
            </a:xfrm>
            <a:prstGeom prst="flowChartMagneticDrum">
              <a:avLst/>
            </a:prstGeom>
            <a:solidFill>
              <a:srgbClr val="BFBFB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h</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259" name="Google Shape;259;p7"/>
            <p:cNvSpPr/>
            <p:nvPr/>
          </p:nvSpPr>
          <p:spPr>
            <a:xfrm>
              <a:off x="5764399" y="3372964"/>
              <a:ext cx="326113" cy="345569"/>
            </a:xfrm>
            <a:prstGeom prst="flowChartMagneticDrum">
              <a:avLst/>
            </a:prstGeom>
            <a:solidFill>
              <a:srgbClr val="1E4E79"/>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7"/>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7"/>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7"/>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7"/>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7"/>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7"/>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 name="Google Shape;266;p7"/>
          <p:cNvSpPr/>
          <p:nvPr/>
        </p:nvSpPr>
        <p:spPr>
          <a:xfrm>
            <a:off x="3903436" y="1139788"/>
            <a:ext cx="5117757"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0000"/>
                </a:solidFill>
                <a:latin typeface="Calibri"/>
                <a:ea typeface="Calibri"/>
                <a:cs typeface="Calibri"/>
                <a:sym typeface="Calibri"/>
              </a:rPr>
              <a:t>A wheel can be used as part of a more complex system, allowing the </a:t>
            </a:r>
            <a:r>
              <a:rPr lang="en-US" sz="2800">
                <a:latin typeface="Calibri"/>
                <a:ea typeface="Calibri"/>
                <a:cs typeface="Calibri"/>
                <a:sym typeface="Calibri"/>
              </a:rPr>
              <a:t>axle</a:t>
            </a:r>
            <a:r>
              <a:rPr lang="en-US" sz="2800">
                <a:solidFill>
                  <a:srgbClr val="000000"/>
                </a:solidFill>
                <a:latin typeface="Calibri"/>
                <a:ea typeface="Calibri"/>
                <a:cs typeface="Calibri"/>
                <a:sym typeface="Calibri"/>
              </a:rPr>
              <a:t> to become part of the machine. </a:t>
            </a:r>
            <a:endParaRPr sz="2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A cartoon of a mountain with a pink moon in the background&#10;&#10;Description automatically generated" id="272" name="Google Shape;272;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3" name="Google Shape;273;p8"/>
          <p:cNvSpPr txBox="1"/>
          <p:nvPr/>
        </p:nvSpPr>
        <p:spPr>
          <a:xfrm>
            <a:off x="3566339" y="412157"/>
            <a:ext cx="37689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Inclined Plane</a:t>
            </a:r>
            <a:endParaRPr/>
          </a:p>
        </p:txBody>
      </p:sp>
      <p:sp>
        <p:nvSpPr>
          <p:cNvPr id="274" name="Google Shape;274;p8"/>
          <p:cNvSpPr/>
          <p:nvPr/>
        </p:nvSpPr>
        <p:spPr>
          <a:xfrm rot="-1352454">
            <a:off x="5669463" y="1466950"/>
            <a:ext cx="1724046" cy="1484241"/>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75" name="Google Shape;275;p8"/>
          <p:cNvCxnSpPr/>
          <p:nvPr/>
        </p:nvCxnSpPr>
        <p:spPr>
          <a:xfrm flipH="1" rot="10800000">
            <a:off x="5206314" y="2320531"/>
            <a:ext cx="428092" cy="192010"/>
          </a:xfrm>
          <a:prstGeom prst="straightConnector1">
            <a:avLst/>
          </a:prstGeom>
          <a:noFill/>
          <a:ln cap="flat" cmpd="sng" w="76200">
            <a:solidFill>
              <a:schemeClr val="dk1"/>
            </a:solidFill>
            <a:prstDash val="solid"/>
            <a:miter lim="800000"/>
            <a:headEnd len="sm" w="sm" type="none"/>
            <a:tailEnd len="med" w="med" type="triangle"/>
          </a:ln>
        </p:spPr>
      </p:cxnSp>
      <p:sp>
        <p:nvSpPr>
          <p:cNvPr id="276" name="Google Shape;276;p8"/>
          <p:cNvSpPr txBox="1"/>
          <p:nvPr/>
        </p:nvSpPr>
        <p:spPr>
          <a:xfrm>
            <a:off x="4620874" y="1994985"/>
            <a:ext cx="7965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77" name="Google Shape;277;p8"/>
          <p:cNvSpPr/>
          <p:nvPr/>
        </p:nvSpPr>
        <p:spPr>
          <a:xfrm flipH="1">
            <a:off x="954745" y="2133264"/>
            <a:ext cx="7497275" cy="3380475"/>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8" name="Google Shape;278;p8"/>
          <p:cNvCxnSpPr/>
          <p:nvPr/>
        </p:nvCxnSpPr>
        <p:spPr>
          <a:xfrm flipH="1">
            <a:off x="6665534" y="2922711"/>
            <a:ext cx="33962" cy="732076"/>
          </a:xfrm>
          <a:prstGeom prst="straightConnector1">
            <a:avLst/>
          </a:prstGeom>
          <a:noFill/>
          <a:ln cap="flat" cmpd="sng" w="76200">
            <a:solidFill>
              <a:schemeClr val="dk1"/>
            </a:solidFill>
            <a:prstDash val="solid"/>
            <a:miter lim="800000"/>
            <a:headEnd len="sm" w="sm" type="none"/>
            <a:tailEnd len="med" w="med" type="triangle"/>
          </a:ln>
        </p:spPr>
      </p:cxnSp>
      <p:sp>
        <p:nvSpPr>
          <p:cNvPr id="279" name="Google Shape;279;p8"/>
          <p:cNvSpPr txBox="1"/>
          <p:nvPr/>
        </p:nvSpPr>
        <p:spPr>
          <a:xfrm>
            <a:off x="6459325" y="3590485"/>
            <a:ext cx="7219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280" name="Google Shape;280;p8"/>
          <p:cNvCxnSpPr/>
          <p:nvPr/>
        </p:nvCxnSpPr>
        <p:spPr>
          <a:xfrm>
            <a:off x="6705077" y="2954052"/>
            <a:ext cx="289083" cy="44957"/>
          </a:xfrm>
          <a:prstGeom prst="straightConnector1">
            <a:avLst/>
          </a:prstGeom>
          <a:noFill/>
          <a:ln cap="flat" cmpd="sng" w="76200">
            <a:solidFill>
              <a:schemeClr val="dk1"/>
            </a:solidFill>
            <a:prstDash val="solid"/>
            <a:miter lim="800000"/>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A cartoon of a mountain with a pink moon in the background&#10;&#10;Description automatically generated" id="286" name="Google Shape;286;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7" name="Google Shape;287;p9"/>
          <p:cNvSpPr/>
          <p:nvPr/>
        </p:nvSpPr>
        <p:spPr>
          <a:xfrm rot="-1352454">
            <a:off x="5069948" y="2966758"/>
            <a:ext cx="1724046" cy="1484241"/>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88" name="Google Shape;288;p9"/>
          <p:cNvCxnSpPr/>
          <p:nvPr/>
        </p:nvCxnSpPr>
        <p:spPr>
          <a:xfrm flipH="1" rot="10800000">
            <a:off x="4631687" y="3882907"/>
            <a:ext cx="428092" cy="192010"/>
          </a:xfrm>
          <a:prstGeom prst="straightConnector1">
            <a:avLst/>
          </a:prstGeom>
          <a:noFill/>
          <a:ln cap="flat" cmpd="sng" w="76200">
            <a:solidFill>
              <a:schemeClr val="dk1"/>
            </a:solidFill>
            <a:prstDash val="solid"/>
            <a:miter lim="800000"/>
            <a:headEnd len="sm" w="sm" type="none"/>
            <a:tailEnd len="med" w="med" type="triangle"/>
          </a:ln>
        </p:spPr>
      </p:cxnSp>
      <p:sp>
        <p:nvSpPr>
          <p:cNvPr id="289" name="Google Shape;289;p9"/>
          <p:cNvSpPr txBox="1"/>
          <p:nvPr/>
        </p:nvSpPr>
        <p:spPr>
          <a:xfrm>
            <a:off x="4049140" y="3978912"/>
            <a:ext cx="7965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90" name="Google Shape;290;p9"/>
          <p:cNvSpPr/>
          <p:nvPr/>
        </p:nvSpPr>
        <p:spPr>
          <a:xfrm flipH="1">
            <a:off x="3198233" y="2377019"/>
            <a:ext cx="7497275" cy="3380475"/>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1" name="Google Shape;291;p9"/>
          <p:cNvPicPr preferRelativeResize="0"/>
          <p:nvPr/>
        </p:nvPicPr>
        <p:blipFill rotWithShape="1">
          <a:blip r:embed="rId4">
            <a:alphaModFix/>
          </a:blip>
          <a:srcRect b="0" l="0" r="0" t="0"/>
          <a:stretch/>
        </p:blipFill>
        <p:spPr>
          <a:xfrm flipH="1">
            <a:off x="10181967" y="1451554"/>
            <a:ext cx="351194" cy="4543863"/>
          </a:xfrm>
          <a:prstGeom prst="rect">
            <a:avLst/>
          </a:prstGeom>
          <a:noFill/>
          <a:ln>
            <a:noFill/>
          </a:ln>
        </p:spPr>
      </p:pic>
      <p:sp>
        <p:nvSpPr>
          <p:cNvPr id="292" name="Google Shape;292;p9"/>
          <p:cNvSpPr/>
          <p:nvPr/>
        </p:nvSpPr>
        <p:spPr>
          <a:xfrm>
            <a:off x="10019620" y="1252259"/>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3" name="Google Shape;293;p9"/>
          <p:cNvCxnSpPr>
            <a:stCxn id="292" idx="1"/>
          </p:cNvCxnSpPr>
          <p:nvPr/>
        </p:nvCxnSpPr>
        <p:spPr>
          <a:xfrm flipH="1">
            <a:off x="6562102" y="1348771"/>
            <a:ext cx="3556500" cy="1756800"/>
          </a:xfrm>
          <a:prstGeom prst="straightConnector1">
            <a:avLst/>
          </a:prstGeom>
          <a:noFill/>
          <a:ln cap="flat" cmpd="sng" w="28575">
            <a:solidFill>
              <a:srgbClr val="0C0C0C"/>
            </a:solidFill>
            <a:prstDash val="solid"/>
            <a:miter lim="800000"/>
            <a:headEnd len="sm" w="sm" type="none"/>
            <a:tailEnd len="sm" w="sm" type="none"/>
          </a:ln>
        </p:spPr>
      </p:cxnSp>
      <p:sp>
        <p:nvSpPr>
          <p:cNvPr id="294" name="Google Shape;294;p9"/>
          <p:cNvSpPr/>
          <p:nvPr/>
        </p:nvSpPr>
        <p:spPr>
          <a:xfrm>
            <a:off x="10275135" y="1502497"/>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5" name="Google Shape;295;p9"/>
          <p:cNvCxnSpPr>
            <a:stCxn id="292" idx="7"/>
          </p:cNvCxnSpPr>
          <p:nvPr/>
        </p:nvCxnSpPr>
        <p:spPr>
          <a:xfrm>
            <a:off x="10596526" y="1348771"/>
            <a:ext cx="1447200" cy="1028100"/>
          </a:xfrm>
          <a:prstGeom prst="straightConnector1">
            <a:avLst/>
          </a:prstGeom>
          <a:noFill/>
          <a:ln cap="flat" cmpd="sng" w="28575">
            <a:solidFill>
              <a:srgbClr val="0C0C0C"/>
            </a:solidFill>
            <a:prstDash val="solid"/>
            <a:miter lim="800000"/>
            <a:headEnd len="sm" w="sm" type="none"/>
            <a:tailEnd len="sm" w="sm" type="none"/>
          </a:ln>
        </p:spPr>
      </p:cxnSp>
      <p:sp>
        <p:nvSpPr>
          <p:cNvPr id="296" name="Google Shape;296;p9"/>
          <p:cNvSpPr txBox="1"/>
          <p:nvPr/>
        </p:nvSpPr>
        <p:spPr>
          <a:xfrm>
            <a:off x="2520172" y="569436"/>
            <a:ext cx="6497312" cy="1200329"/>
          </a:xfrm>
          <a:prstGeom prst="rect">
            <a:avLst/>
          </a:prstGeom>
          <a:solidFill>
            <a:srgbClr val="F4B08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An inclined plane is a flat, supporting surface tilted at an angle, with one end higher than the other, used as an aid for raising or lowering a load.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2013-12-20T07:14:47Z</dcterms:created>
  <dc:creator>Victor Ciccarelli</dc:creator>
</cp:coreProperties>
</file>